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8" r:id="rId3"/>
    <p:sldId id="267" r:id="rId4"/>
    <p:sldId id="269" r:id="rId5"/>
    <p:sldId id="270" r:id="rId6"/>
    <p:sldId id="259" r:id="rId7"/>
    <p:sldId id="262" r:id="rId8"/>
    <p:sldId id="273" r:id="rId9"/>
    <p:sldId id="274" r:id="rId10"/>
    <p:sldId id="263" r:id="rId11"/>
    <p:sldId id="260" r:id="rId12"/>
    <p:sldId id="265" r:id="rId13"/>
    <p:sldId id="266" r:id="rId14"/>
    <p:sldId id="264" r:id="rId15"/>
    <p:sldId id="261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C9AD3-E62C-4907-9A05-E4724C99B380}" type="datetimeFigureOut">
              <a:rPr lang="pt-BR" smtClean="0"/>
              <a:pPr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FBBAB-BB8C-4799-BEA9-0084099F9D9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m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//upload.wikimedia.org/wikipedia/commons/3/34/Placas_tect2_pt_BR.sv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6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//upload.wikimedia.org/wikipedia/commons/3/34/Placas_tect2_pt_BR.sv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api.photoshop.com/home_43ce09bfeaba4f658b9dd393a170381e/adobe-px-assets/e2b4e659abd54e7b811c49e95b1f3cf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84185"/>
            <a:ext cx="7193594" cy="46865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2656497" y="154413"/>
            <a:ext cx="4847802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000" dirty="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A Geografia física  e o meio ambiente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D87FEA-8ABD-467A-9197-ADBFA67DAC0E}"/>
              </a:ext>
            </a:extLst>
          </p:cNvPr>
          <p:cNvSpPr txBox="1"/>
          <p:nvPr/>
        </p:nvSpPr>
        <p:spPr>
          <a:xfrm>
            <a:off x="3059832" y="1186547"/>
            <a:ext cx="3203121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1 - A formação da Terra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F2FB0AE-9879-45AC-B419-CCA327AD48ED}"/>
              </a:ext>
            </a:extLst>
          </p:cNvPr>
          <p:cNvSpPr txBox="1"/>
          <p:nvPr/>
        </p:nvSpPr>
        <p:spPr>
          <a:xfrm>
            <a:off x="1319295" y="132910"/>
            <a:ext cx="1163706" cy="92333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>
                <a:solidFill>
                  <a:srgbClr val="FF0000"/>
                </a:solidFill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 2</a:t>
            </a:r>
          </a:p>
          <a:p>
            <a:pPr algn="ctr"/>
            <a:r>
              <a:rPr lang="pt-BR" b="1">
                <a:solidFill>
                  <a:srgbClr val="FF0000"/>
                </a:solidFill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Cap 5</a:t>
            </a:r>
            <a:endParaRPr lang="pt-BR" sz="2000" b="1" dirty="0">
              <a:solidFill>
                <a:srgbClr val="FF0000"/>
              </a:solidFill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  <p:pic>
        <p:nvPicPr>
          <p:cNvPr id="16" name="Imagem 15" descr="geografia geral e do brasil eustáquio de sene - Pesquisa Google - Google Chrome">
            <a:extLst>
              <a:ext uri="{FF2B5EF4-FFF2-40B4-BE49-F238E27FC236}">
                <a16:creationId xmlns:a16="http://schemas.microsoft.com/office/drawing/2014/main" id="{C979781C-A9E5-47DE-B08E-33EBF757B4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8" t="33909" r="57875" b="14893"/>
          <a:stretch/>
        </p:blipFill>
        <p:spPr>
          <a:xfrm>
            <a:off x="114951" y="148313"/>
            <a:ext cx="1072673" cy="15017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53E334F-9AD9-4072-A8F0-3C6BEAC0FA5C}"/>
              </a:ext>
            </a:extLst>
          </p:cNvPr>
          <p:cNvSpPr txBox="1"/>
          <p:nvPr/>
        </p:nvSpPr>
        <p:spPr>
          <a:xfrm>
            <a:off x="1403648" y="155847"/>
            <a:ext cx="7487272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Teoria da formação e evolução da terra (1Bilhão de anos)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44FF8E5-1559-4F28-A820-21C206803447}"/>
              </a:ext>
            </a:extLst>
          </p:cNvPr>
          <p:cNvSpPr txBox="1"/>
          <p:nvPr/>
        </p:nvSpPr>
        <p:spPr>
          <a:xfrm>
            <a:off x="392222" y="1111035"/>
            <a:ext cx="4185465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000" dirty="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- Poeira cósmica se concentrou num determinado ponto da órbita do sol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138EEA-FDA4-4120-99A7-3A59891A6F1B}"/>
              </a:ext>
            </a:extLst>
          </p:cNvPr>
          <p:cNvSpPr txBox="1"/>
          <p:nvPr/>
        </p:nvSpPr>
        <p:spPr>
          <a:xfrm>
            <a:off x="329275" y="2379269"/>
            <a:ext cx="507247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- Toda substância que formava nosso planeta encontrava-se sob temperaturas elevadas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54786EA-7899-4070-BC35-1299A019B735}"/>
              </a:ext>
            </a:extLst>
          </p:cNvPr>
          <p:cNvSpPr txBox="1"/>
          <p:nvPr/>
        </p:nvSpPr>
        <p:spPr>
          <a:xfrm>
            <a:off x="292297" y="3658080"/>
            <a:ext cx="8637839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000" dirty="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- A perda temperatura e erupções vulcânicas levaram a formação de um espessa camada de ar: A Atmosfera.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053FC4B-0862-48A1-B245-03F6BD0DB0EB}"/>
              </a:ext>
            </a:extLst>
          </p:cNvPr>
          <p:cNvSpPr txBox="1"/>
          <p:nvPr/>
        </p:nvSpPr>
        <p:spPr>
          <a:xfrm>
            <a:off x="335953" y="4552927"/>
            <a:ext cx="762580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000" dirty="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- A superfície terrestre de consolidou e formou a: Litosfera.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D70340A-F433-4F60-B5BF-FA1B6AAB6904}"/>
              </a:ext>
            </a:extLst>
          </p:cNvPr>
          <p:cNvSpPr txBox="1"/>
          <p:nvPr/>
        </p:nvSpPr>
        <p:spPr>
          <a:xfrm>
            <a:off x="2897478" y="5379410"/>
            <a:ext cx="6064627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000" dirty="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- Os gases da atmosfera e os constantes “choques” de corpos celestes repletos de água  foram responsáveis pela formação da: Hidrosfera.</a:t>
            </a:r>
          </a:p>
        </p:txBody>
      </p:sp>
      <p:pic>
        <p:nvPicPr>
          <p:cNvPr id="15" name="Imagem 14" descr="agua veio do espaço - Pesquisa Google - Google Chrome">
            <a:extLst>
              <a:ext uri="{FF2B5EF4-FFF2-40B4-BE49-F238E27FC236}">
                <a16:creationId xmlns:a16="http://schemas.microsoft.com/office/drawing/2014/main" id="{E93EC8D8-9C11-4E44-B291-D03520BEE7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36835" r="46063" b="17819"/>
          <a:stretch/>
        </p:blipFill>
        <p:spPr>
          <a:xfrm>
            <a:off x="292298" y="5281912"/>
            <a:ext cx="2513272" cy="1416571"/>
          </a:xfrm>
          <a:prstGeom prst="rect">
            <a:avLst/>
          </a:prstGeom>
        </p:spPr>
      </p:pic>
      <p:pic>
        <p:nvPicPr>
          <p:cNvPr id="17" name="Imagem 16" descr="primordios do planeta terra - Pesquisa Google - Google Chrome">
            <a:extLst>
              <a:ext uri="{FF2B5EF4-FFF2-40B4-BE49-F238E27FC236}">
                <a16:creationId xmlns:a16="http://schemas.microsoft.com/office/drawing/2014/main" id="{6BACA3AD-5BDF-49CD-B053-6DF38009A3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t="34959" r="50000" b="17270"/>
          <a:stretch/>
        </p:blipFill>
        <p:spPr>
          <a:xfrm>
            <a:off x="5522111" y="2276623"/>
            <a:ext cx="1719786" cy="1220956"/>
          </a:xfrm>
          <a:prstGeom prst="rect">
            <a:avLst/>
          </a:prstGeom>
        </p:spPr>
      </p:pic>
      <p:pic>
        <p:nvPicPr>
          <p:cNvPr id="19" name="Imagem 18" descr="formaçao do sistema solar - Pesquisa Google - Google Chrome">
            <a:extLst>
              <a:ext uri="{FF2B5EF4-FFF2-40B4-BE49-F238E27FC236}">
                <a16:creationId xmlns:a16="http://schemas.microsoft.com/office/drawing/2014/main" id="{80784AC5-73BA-478F-97AA-83B301AF8D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6" t="34959" r="48425" b="17819"/>
          <a:stretch/>
        </p:blipFill>
        <p:spPr>
          <a:xfrm>
            <a:off x="4716016" y="819105"/>
            <a:ext cx="1966698" cy="1220956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FA428463-66D2-4BE6-B1C5-CF8952C89796}"/>
              </a:ext>
            </a:extLst>
          </p:cNvPr>
          <p:cNvSpPr txBox="1"/>
          <p:nvPr/>
        </p:nvSpPr>
        <p:spPr>
          <a:xfrm>
            <a:off x="95926" y="44624"/>
            <a:ext cx="1163706" cy="95410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11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F6E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m 6" descr="Uma imagem contendo texto&#10;&#10;Descrição gerada com muito alta confiança">
            <a:extLst>
              <a:ext uri="{FF2B5EF4-FFF2-40B4-BE49-F238E27FC236}">
                <a16:creationId xmlns:a16="http://schemas.microsoft.com/office/drawing/2014/main" id="{198EE57C-CA73-4234-BB53-BBAD1D620D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50443"/>
            <a:ext cx="8178799" cy="535711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9124653-6650-469D-A3BA-D9EB20FFFB32}"/>
              </a:ext>
            </a:extLst>
          </p:cNvPr>
          <p:cNvSpPr txBox="1"/>
          <p:nvPr/>
        </p:nvSpPr>
        <p:spPr>
          <a:xfrm>
            <a:off x="2948317" y="215142"/>
            <a:ext cx="376256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000" dirty="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A escala geológica do tempo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E16DCCA-7B40-43F6-B31F-E17E83731314}"/>
              </a:ext>
            </a:extLst>
          </p:cNvPr>
          <p:cNvSpPr txBox="1"/>
          <p:nvPr/>
        </p:nvSpPr>
        <p:spPr>
          <a:xfrm>
            <a:off x="35496" y="44624"/>
            <a:ext cx="1163706" cy="9541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785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_Ass4GXUO6X8/Sc7VfEZTwqI/AAAAAAAAATA/V27fUA82ndE/s400/altera%C3%A7ao+dos+minerais+primarios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6379" y="927714"/>
            <a:ext cx="5483905" cy="23443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/>
          <p:cNvSpPr txBox="1"/>
          <p:nvPr/>
        </p:nvSpPr>
        <p:spPr>
          <a:xfrm>
            <a:off x="3111216" y="190013"/>
            <a:ext cx="2361409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Mineral X Rocha</a:t>
            </a:r>
          </a:p>
        </p:txBody>
      </p:sp>
      <p:pic>
        <p:nvPicPr>
          <p:cNvPr id="4" name="Picture 6" descr="http://portaldoprofessor.mec.gov.br/storage/discovirtual/aulas/5280/imagens/granito1.jpg">
            <a:extLst>
              <a:ext uri="{FF2B5EF4-FFF2-40B4-BE49-F238E27FC236}">
                <a16:creationId xmlns:a16="http://schemas.microsoft.com/office/drawing/2014/main" id="{5B3EDCD8-4AFE-48AC-A1B4-86FF18221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0461" y="4343755"/>
            <a:ext cx="1501023" cy="150102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</p:spPr>
      </p:pic>
      <p:pic>
        <p:nvPicPr>
          <p:cNvPr id="6" name="Picture 8" descr="http://upload.wikimedia.org/wikipedia/commons/6/60/Gneiss.jpg">
            <a:extLst>
              <a:ext uri="{FF2B5EF4-FFF2-40B4-BE49-F238E27FC236}">
                <a16:creationId xmlns:a16="http://schemas.microsoft.com/office/drawing/2014/main" id="{F0EE26CB-8152-41B8-A074-8F6F56165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452895"/>
            <a:ext cx="2087813" cy="125438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</p:spPr>
      </p:pic>
      <p:pic>
        <p:nvPicPr>
          <p:cNvPr id="7" name="Picture 12" descr="http://rockifc.files.wordpress.com/2010/11/arenito.jpg">
            <a:extLst>
              <a:ext uri="{FF2B5EF4-FFF2-40B4-BE49-F238E27FC236}">
                <a16:creationId xmlns:a16="http://schemas.microsoft.com/office/drawing/2014/main" id="{7A3A0F4A-A03D-439D-A4EA-7DF57335A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366" y="4317487"/>
            <a:ext cx="1869607" cy="152520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885D632-10C4-404C-8FB7-4A4BDD358B69}"/>
              </a:ext>
            </a:extLst>
          </p:cNvPr>
          <p:cNvSpPr txBox="1"/>
          <p:nvPr/>
        </p:nvSpPr>
        <p:spPr>
          <a:xfrm>
            <a:off x="2764564" y="3732141"/>
            <a:ext cx="3886747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Tipos de Rochas (Formação)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4C71AD4-DEDF-4789-99A9-C2BA53C21375}"/>
              </a:ext>
            </a:extLst>
          </p:cNvPr>
          <p:cNvSpPr txBox="1"/>
          <p:nvPr/>
        </p:nvSpPr>
        <p:spPr>
          <a:xfrm>
            <a:off x="461004" y="5911473"/>
            <a:ext cx="2345598" cy="70788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Sedimentar (arenito)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F6E9EC0-D3E2-4D00-8119-5E3074474D52}"/>
              </a:ext>
            </a:extLst>
          </p:cNvPr>
          <p:cNvSpPr txBox="1"/>
          <p:nvPr/>
        </p:nvSpPr>
        <p:spPr>
          <a:xfrm>
            <a:off x="6651311" y="5911473"/>
            <a:ext cx="2350510" cy="70788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Magmática (granito)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7A8B33E-A646-4014-81E4-A4E9B96B0ACB}"/>
              </a:ext>
            </a:extLst>
          </p:cNvPr>
          <p:cNvSpPr txBox="1"/>
          <p:nvPr/>
        </p:nvSpPr>
        <p:spPr>
          <a:xfrm>
            <a:off x="3442908" y="5960101"/>
            <a:ext cx="2572097" cy="70788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Metamórfica (gnaisse)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D8B671F-DA17-4E89-84F9-946F690C00E7}"/>
              </a:ext>
            </a:extLst>
          </p:cNvPr>
          <p:cNvSpPr txBox="1"/>
          <p:nvPr/>
        </p:nvSpPr>
        <p:spPr>
          <a:xfrm>
            <a:off x="239942" y="161270"/>
            <a:ext cx="1163706" cy="954107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347864" y="312355"/>
            <a:ext cx="2146742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Ciclo da Rochas</a:t>
            </a:r>
          </a:p>
        </p:txBody>
      </p:sp>
      <p:pic>
        <p:nvPicPr>
          <p:cNvPr id="1028" name="Picture 4" descr="http://1.bp.blogspot.com/-vn5uP19-OVk/TawykD4a-fI/AAAAAAAAAH0/FD27EiMHCXM/s1600/Ciclo%2Bdas%2BRoch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686" y="980728"/>
            <a:ext cx="7851146" cy="5164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4E1F6A8-7394-4246-A175-B80483351D2A}"/>
              </a:ext>
            </a:extLst>
          </p:cNvPr>
          <p:cNvSpPr txBox="1"/>
          <p:nvPr/>
        </p:nvSpPr>
        <p:spPr>
          <a:xfrm>
            <a:off x="239942" y="161270"/>
            <a:ext cx="1163706" cy="9541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rusoares65.pbworks.com/f/1324154782/800px-Crosta-terrestre-corte-portugue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49" y="548680"/>
            <a:ext cx="8802821" cy="604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786A2B4-EC09-44B5-B6BB-63AA186CDA09}"/>
              </a:ext>
            </a:extLst>
          </p:cNvPr>
          <p:cNvSpPr txBox="1"/>
          <p:nvPr/>
        </p:nvSpPr>
        <p:spPr>
          <a:xfrm>
            <a:off x="2898631" y="106367"/>
            <a:ext cx="3167855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2 - A Estrutura da Terra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92077AB-D90A-4EFA-8286-0B8547D4597F}"/>
              </a:ext>
            </a:extLst>
          </p:cNvPr>
          <p:cNvSpPr txBox="1"/>
          <p:nvPr/>
        </p:nvSpPr>
        <p:spPr>
          <a:xfrm>
            <a:off x="167934" y="44624"/>
            <a:ext cx="1163706" cy="9541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cheiro:Placas tect2 pt BR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411983"/>
            <a:ext cx="4464496" cy="3024336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71BB8D4-C4A7-4C4C-9642-C5CC18487D6E}"/>
              </a:ext>
            </a:extLst>
          </p:cNvPr>
          <p:cNvSpPr txBox="1"/>
          <p:nvPr/>
        </p:nvSpPr>
        <p:spPr>
          <a:xfrm>
            <a:off x="1691680" y="188640"/>
            <a:ext cx="6050054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3 - A Deriva continental e a Tecônica de placas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  <p:pic>
        <p:nvPicPr>
          <p:cNvPr id="9" name="Imagem 8" descr="deriva continental - Pesquisa Google - Google Chrome">
            <a:extLst>
              <a:ext uri="{FF2B5EF4-FFF2-40B4-BE49-F238E27FC236}">
                <a16:creationId xmlns:a16="http://schemas.microsoft.com/office/drawing/2014/main" id="{E155D0C6-A6D2-420F-9ADB-8A30AA170D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t="33909" r="52362" b="19282"/>
          <a:stretch/>
        </p:blipFill>
        <p:spPr>
          <a:xfrm>
            <a:off x="395536" y="1411983"/>
            <a:ext cx="3600400" cy="288032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5A8DD9A-E1BA-44F5-A70F-383A052BEA2A}"/>
              </a:ext>
            </a:extLst>
          </p:cNvPr>
          <p:cNvSpPr txBox="1"/>
          <p:nvPr/>
        </p:nvSpPr>
        <p:spPr>
          <a:xfrm>
            <a:off x="239942" y="161270"/>
            <a:ext cx="1163706" cy="95410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riva continental - Pesquisa Google - Google Chrome">
            <a:extLst>
              <a:ext uri="{FF2B5EF4-FFF2-40B4-BE49-F238E27FC236}">
                <a16:creationId xmlns:a16="http://schemas.microsoft.com/office/drawing/2014/main" id="{7BE4119B-E562-4352-AE7C-CD1DBE73BF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t="33909" r="52362" b="19282"/>
          <a:stretch/>
        </p:blipFill>
        <p:spPr>
          <a:xfrm>
            <a:off x="1187624" y="1052736"/>
            <a:ext cx="6768752" cy="541500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11A5DD7-52E1-4A6F-BBC9-C32432ACFEFD}"/>
              </a:ext>
            </a:extLst>
          </p:cNvPr>
          <p:cNvSpPr txBox="1"/>
          <p:nvPr/>
        </p:nvSpPr>
        <p:spPr>
          <a:xfrm>
            <a:off x="239942" y="161270"/>
            <a:ext cx="1163706" cy="9541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286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cheiro:Placas tect2 pt BR.svg">
            <a:hlinkClick r:id="rId2"/>
            <a:extLst>
              <a:ext uri="{FF2B5EF4-FFF2-40B4-BE49-F238E27FC236}">
                <a16:creationId xmlns:a16="http://schemas.microsoft.com/office/drawing/2014/main" id="{32CA05D3-E81F-40E6-8B82-CF5EB65C5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828" y="404664"/>
            <a:ext cx="8236344" cy="5579459"/>
          </a:xfrm>
          <a:prstGeom prst="rect">
            <a:avLst/>
          </a:prstGeom>
          <a:noFill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7096AA1-B8E1-4055-866F-3CE049A0973C}"/>
              </a:ext>
            </a:extLst>
          </p:cNvPr>
          <p:cNvSpPr txBox="1"/>
          <p:nvPr/>
        </p:nvSpPr>
        <p:spPr>
          <a:xfrm>
            <a:off x="239942" y="161270"/>
            <a:ext cx="1163706" cy="95410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00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2.bp.blogspot.com/-8i26EWAW-vI/TZoOymgxHPI/AAAAAAAAACc/LXLjlatLUYI/s1600/limites_placas_tectonicas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7546429" cy="57233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2215239" y="260648"/>
            <a:ext cx="487704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/>
              <a:t>OS TIPOS DE ENCONTROS DE PLACAS TECTÔNICAS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09AA974-7CF1-4E75-88D3-3850E5ED1E8C}"/>
              </a:ext>
            </a:extLst>
          </p:cNvPr>
          <p:cNvSpPr txBox="1"/>
          <p:nvPr/>
        </p:nvSpPr>
        <p:spPr>
          <a:xfrm>
            <a:off x="239942" y="161270"/>
            <a:ext cx="1163706" cy="9541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upload.wikimedia.org/wikipedia/commons/thumb/2/26/Limitesdeplacastect%C3%B3nicas.PNG/360px-Limitesdeplacastect%C3%B3nica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628800"/>
            <a:ext cx="5731690" cy="3168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2215239" y="683404"/>
            <a:ext cx="487704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/>
              <a:t>OS TIPOS DE ENCONTROS DE PLACAS TECTÔNICAS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E08E9FB-7400-4B17-B484-C529510D91F3}"/>
              </a:ext>
            </a:extLst>
          </p:cNvPr>
          <p:cNvSpPr txBox="1"/>
          <p:nvPr/>
        </p:nvSpPr>
        <p:spPr>
          <a:xfrm>
            <a:off x="239942" y="161270"/>
            <a:ext cx="1163706" cy="9541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Unidade</a:t>
            </a:r>
          </a:p>
          <a:p>
            <a:r>
              <a:rPr lang="pt-BR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 </a:t>
            </a:r>
          </a:p>
          <a:p>
            <a:pPr algn="ctr"/>
            <a:r>
              <a:rPr lang="pt-BR" sz="2000">
                <a:latin typeface="Lucida Sans Unicode" panose="020B0602030504020204" pitchFamily="34" charset="0"/>
                <a:ea typeface="Cambria Math" panose="02040503050406030204" pitchFamily="18" charset="0"/>
                <a:cs typeface="Lucida Sans Unicode" panose="020B0602030504020204" pitchFamily="34" charset="0"/>
              </a:rPr>
              <a:t>2</a:t>
            </a:r>
            <a:endParaRPr lang="pt-BR" sz="2000" dirty="0">
              <a:latin typeface="Lucida Sans Unicode" panose="020B0602030504020204" pitchFamily="34" charset="0"/>
              <a:ea typeface="Cambria Math" panose="02040503050406030204" pitchFamily="18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revistaescola.abril.com.br/img/veja-sala-aula/mapa-placas-tectonic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88384"/>
            <a:ext cx="7776864" cy="5004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2287247" y="332656"/>
            <a:ext cx="487704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/>
              <a:t>OS TIPOS DE ENCONTROS DE PLACAS TECTÔNICAS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3.bp.blogspot.com/-9ODFjcBbw1I/Tl5wqd7i3JI/AAAAAAAAABA/JJNy_6QJHKM/s1600/20110311205322116649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48680"/>
            <a:ext cx="4558225" cy="62646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2768325" y="116632"/>
            <a:ext cx="338785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/>
              <a:t>AS PLACAS TECTÔNICAS NA JAPÃO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2.bp.blogspot.com/-QnmyjileMwg/T1B-jyM4kFI/AAAAAAAAEWk/TUn3cN6PFUI/s1600/placas-tectonicas-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692696"/>
            <a:ext cx="5746229" cy="5882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3995936" y="260648"/>
            <a:ext cx="101726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/>
              <a:t>PANGÉIA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212</Words>
  <Application>Microsoft Office PowerPoint</Application>
  <PresentationFormat>Apresentação na tela (4:3)</PresentationFormat>
  <Paragraphs>54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 Math</vt:lpstr>
      <vt:lpstr>Lucida Sans Unicode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luciano geografia</dc:creator>
  <cp:lastModifiedBy>luciano geografia</cp:lastModifiedBy>
  <cp:revision>14</cp:revision>
  <dcterms:created xsi:type="dcterms:W3CDTF">2018-07-31T08:51:49Z</dcterms:created>
  <dcterms:modified xsi:type="dcterms:W3CDTF">2018-07-31T10:53:37Z</dcterms:modified>
</cp:coreProperties>
</file>